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sldIdLst>
    <p:sldId id="295" r:id="rId2"/>
    <p:sldId id="256" r:id="rId3"/>
    <p:sldId id="257" r:id="rId4"/>
    <p:sldId id="258" r:id="rId5"/>
    <p:sldId id="264" r:id="rId6"/>
    <p:sldId id="259" r:id="rId7"/>
    <p:sldId id="260" r:id="rId8"/>
    <p:sldId id="262" r:id="rId9"/>
    <p:sldId id="265" r:id="rId10"/>
    <p:sldId id="284" r:id="rId11"/>
    <p:sldId id="285" r:id="rId12"/>
    <p:sldId id="286" r:id="rId13"/>
    <p:sldId id="261" r:id="rId14"/>
    <p:sldId id="263" r:id="rId15"/>
    <p:sldId id="274" r:id="rId16"/>
    <p:sldId id="266" r:id="rId17"/>
    <p:sldId id="269" r:id="rId18"/>
    <p:sldId id="275" r:id="rId19"/>
    <p:sldId id="296" r:id="rId20"/>
    <p:sldId id="276" r:id="rId21"/>
    <p:sldId id="268" r:id="rId22"/>
    <p:sldId id="270" r:id="rId23"/>
    <p:sldId id="271" r:id="rId24"/>
    <p:sldId id="272" r:id="rId25"/>
    <p:sldId id="273" r:id="rId26"/>
    <p:sldId id="278" r:id="rId27"/>
    <p:sldId id="277" r:id="rId28"/>
    <p:sldId id="279" r:id="rId29"/>
    <p:sldId id="282" r:id="rId30"/>
    <p:sldId id="297" r:id="rId31"/>
    <p:sldId id="287" r:id="rId32"/>
    <p:sldId id="291" r:id="rId33"/>
    <p:sldId id="290" r:id="rId34"/>
    <p:sldId id="288" r:id="rId35"/>
    <p:sldId id="292" r:id="rId36"/>
    <p:sldId id="280" r:id="rId37"/>
    <p:sldId id="298" r:id="rId38"/>
    <p:sldId id="29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63443B-799D-450A-B317-AA2CC5287F40}" v="28" dt="2024-04-27T23:09:27.853"/>
    <p1510:client id="{CF8B0706-AD2F-4C78-B48C-2BC328A07603}" v="11" dt="2024-04-28T19:19:00.2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0FC41-7BC8-4A63-AA88-CB4FD5779B4A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EE014-ACE7-4194-86F3-0F82131CA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85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E014-ACE7-4194-86F3-0F82131CAD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2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95ovIJ3dsNk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D02D199-3B93-F8A7-F251-F4374A0E9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7" t="7395" r="42933" b="13380"/>
          <a:stretch/>
        </p:blipFill>
        <p:spPr>
          <a:xfrm>
            <a:off x="2209800" y="0"/>
            <a:ext cx="7772399" cy="656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82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C39B8-4405-B1C1-2037-A3D657387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Adverse Childhood Experiences (ACES) Questionnaire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F23D3-7F92-2144-3152-599EC9E54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871" y="1951264"/>
            <a:ext cx="11258550" cy="4102217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 A household member swore at, insulted, humiliated, or put you down in a way that scared you OR a household member acted in a way that made you afraid that you might be physically hurt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 Someone touched your private parts or asked you to touch their private parts in a sexual way that was unwanted, against your will, or made you feel uncomfortable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More than once, you went without food, clothing, a place to live, or had no one to protect you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 Someone pushed, grabbed, slapped or threw something at you OR you were hit so hard that you were injured or had marks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You lived with someone who had a problem with drinking or using drugs  You often felt unsupported, unloved and/or unprotected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05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DF38F-03C4-B586-4DA6-F67D46641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Adverse Childhood Experiences (ACES) Questionnaire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37910-4675-5435-C278-FD18A8FDE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071" y="2015732"/>
            <a:ext cx="10156783" cy="34506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At any point since you were born… </a:t>
            </a:r>
          </a:p>
          <a:p>
            <a:r>
              <a:rPr lang="en-US" sz="2800" dirty="0"/>
              <a:t>You have been in foster care </a:t>
            </a:r>
          </a:p>
          <a:p>
            <a:r>
              <a:rPr lang="en-US" sz="2800" dirty="0"/>
              <a:t>You have experienced harassment or bullying at school </a:t>
            </a:r>
          </a:p>
          <a:p>
            <a:r>
              <a:rPr lang="en-US" sz="2800" dirty="0"/>
              <a:t>You have lived with a parent or guardian who died </a:t>
            </a:r>
          </a:p>
          <a:p>
            <a:r>
              <a:rPr lang="en-US" sz="2800" dirty="0"/>
              <a:t>You have been separated from your primary caregiver through deportation or immigration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558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64529-C6DB-8C09-C1F2-A4BF0548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Adverse Childhood Experiences (ACES) Questionnaire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A1A6C-577C-72CE-416A-07ACA3563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1" y="2015732"/>
            <a:ext cx="10083304" cy="4037749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You have had a serious medical procedure or life threatening illness </a:t>
            </a:r>
          </a:p>
          <a:p>
            <a:r>
              <a:rPr lang="en-US" sz="2800" dirty="0"/>
              <a:t>You have often seen or heard violence in the neighborhood or in your school neighborhood </a:t>
            </a:r>
          </a:p>
          <a:p>
            <a:r>
              <a:rPr lang="en-US" sz="2800" dirty="0"/>
              <a:t>You have been detained, arrested or incarcerated </a:t>
            </a:r>
          </a:p>
          <a:p>
            <a:r>
              <a:rPr lang="en-US" sz="2800" dirty="0"/>
              <a:t>You have often been treated badly because of race, sexual orientation, place of birth, disability or religion</a:t>
            </a:r>
          </a:p>
          <a:p>
            <a:r>
              <a:rPr lang="en-US" sz="2800" dirty="0"/>
              <a:t> You have experienced verbal or physical abuse or threats from a romantic partner (i.e. boyfriend or girlfriend)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499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69EA9D-D52D-0889-312D-CBBBD32BF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Harlow’s Monkeys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arlow monkey experiments  Individuals and Society  MCAT  Khan Academy">
            <a:hlinkClick r:id="" action="ppaction://media"/>
            <a:extLst>
              <a:ext uri="{FF2B5EF4-FFF2-40B4-BE49-F238E27FC236}">
                <a16:creationId xmlns:a16="http://schemas.microsoft.com/office/drawing/2014/main" id="{F133ED45-CBAA-500C-8242-AC1D0B5771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8374" y="1133141"/>
            <a:ext cx="6282919" cy="38325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25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2EF35-D60F-EF33-1B68-7B7AAF298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 developing brain response to repeated ongoing childhood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DDE43-2630-7FAD-B374-951E7F5C6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15732"/>
            <a:ext cx="11405507" cy="4099318"/>
          </a:xfrm>
        </p:spPr>
        <p:txBody>
          <a:bodyPr>
            <a:normAutofit/>
          </a:bodyPr>
          <a:lstStyle/>
          <a:p>
            <a:r>
              <a:rPr lang="en-US" sz="2400" b="0" i="0" dirty="0">
                <a:solidFill>
                  <a:srgbClr val="2C2D30"/>
                </a:solidFill>
                <a:effectLst/>
                <a:latin typeface="Proxima Nova Regular"/>
              </a:rPr>
              <a:t>The development and functioning of the three parts of the brain rely heavily on our childhood experiences. This includes early attachment figures, conditions in our environment, and traumas.</a:t>
            </a:r>
          </a:p>
          <a:p>
            <a:r>
              <a:rPr lang="en-US" sz="2400" b="0" i="0" dirty="0">
                <a:solidFill>
                  <a:srgbClr val="2C2D30"/>
                </a:solidFill>
                <a:effectLst/>
                <a:latin typeface="Proxima Nova Regular"/>
              </a:rPr>
              <a:t>If we have ongoing or repeated threats in life, or on-going emotional/physical neglect, our brains become hypersensitive to cues that remind us of those traumatic experiences.</a:t>
            </a:r>
            <a:endParaRPr lang="en-US" sz="2400" dirty="0">
              <a:solidFill>
                <a:srgbClr val="2C2D30"/>
              </a:solidFill>
              <a:latin typeface="Proxima Nova Regular"/>
            </a:endParaRPr>
          </a:p>
          <a:p>
            <a:r>
              <a:rPr lang="en-US" sz="2400" b="0" i="0" dirty="0">
                <a:solidFill>
                  <a:srgbClr val="2C2D30"/>
                </a:solidFill>
                <a:effectLst/>
                <a:latin typeface="Proxima Nova Regular"/>
              </a:rPr>
              <a:t> We can then have intense emotional reactions to cues, and our “lizard brain” will </a:t>
            </a:r>
            <a:r>
              <a:rPr lang="en-US" sz="2400" dirty="0">
                <a:solidFill>
                  <a:srgbClr val="2C2D30"/>
                </a:solidFill>
                <a:latin typeface="Proxima Nova Regular"/>
              </a:rPr>
              <a:t>then automatically </a:t>
            </a:r>
            <a:r>
              <a:rPr lang="en-US" sz="2400" b="0" i="0" dirty="0">
                <a:solidFill>
                  <a:srgbClr val="2C2D30"/>
                </a:solidFill>
                <a:effectLst/>
                <a:latin typeface="Proxima Nova Regular"/>
              </a:rPr>
              <a:t>activate our survival</a:t>
            </a:r>
            <a:r>
              <a:rPr lang="en-US" sz="2400" dirty="0">
                <a:solidFill>
                  <a:srgbClr val="2C2D30"/>
                </a:solidFill>
                <a:latin typeface="Proxima Nova Regular"/>
              </a:rPr>
              <a:t>/trauma response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092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414C-CE18-B7D3-442B-7A8DE1B99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 and the developing teenage Brain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39140-9AA2-97AF-3490-CDB139BAD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43" y="1853754"/>
            <a:ext cx="10850336" cy="4199727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When our “lizard brain” is active, stress hormones (adrenaline and cortisol), are released and remain in a child or adolescence’s system and brain much longer than in adults (5-10 minutes for adults versus 1-2 hours for adolescents!)</a:t>
            </a:r>
          </a:p>
          <a:p>
            <a:r>
              <a:rPr lang="en-US" sz="2800" dirty="0"/>
              <a:t>These hormones drastically reduce, or block, the brain’s ability to access the Pre-Frontal Cortex, the rational-thinking part.  They are “offline”</a:t>
            </a:r>
          </a:p>
          <a:p>
            <a:r>
              <a:rPr lang="en-US" sz="2800" dirty="0"/>
              <a:t>Biologically speaking, when stressed, teenagers are not nearly as able to think through situations rationally as adults are.</a:t>
            </a:r>
          </a:p>
        </p:txBody>
      </p:sp>
    </p:spTree>
    <p:extLst>
      <p:ext uri="{BB962C8B-B14F-4D97-AF65-F5344CB8AC3E}">
        <p14:creationId xmlns:p14="http://schemas.microsoft.com/office/powerpoint/2010/main" val="3985159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B35C5-DE18-0175-C90C-90DA77835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8F193F-F8EF-CA8F-2160-CEFC00C39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00" t="24132" r="12364" b="11434"/>
          <a:stretch/>
        </p:blipFill>
        <p:spPr>
          <a:xfrm>
            <a:off x="-186812" y="0"/>
            <a:ext cx="12467302" cy="6931742"/>
          </a:xfrm>
        </p:spPr>
      </p:pic>
    </p:spTree>
    <p:extLst>
      <p:ext uri="{BB962C8B-B14F-4D97-AF65-F5344CB8AC3E}">
        <p14:creationId xmlns:p14="http://schemas.microsoft.com/office/powerpoint/2010/main" val="4094264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4FED7-677F-B66D-FF78-961FCA289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adolescents are not just “mini adults”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E67A8-7C17-E543-CF72-C55DA6CAD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Early Adolescence (10-13 years old)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Middle Adolescence (14-17 years old)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Late Adolescence/Young Adult (18-21 years old)</a:t>
            </a:r>
          </a:p>
        </p:txBody>
      </p:sp>
    </p:spTree>
    <p:extLst>
      <p:ext uri="{BB962C8B-B14F-4D97-AF65-F5344CB8AC3E}">
        <p14:creationId xmlns:p14="http://schemas.microsoft.com/office/powerpoint/2010/main" val="4257506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299E8-5FB3-A8AA-236E-96BD51C7A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adolescence (10-13 years old)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C62B7-C9F1-AAF5-CF6C-D7FDAA54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3629" y="1853753"/>
            <a:ext cx="9299121" cy="4199727"/>
          </a:xfrm>
        </p:spPr>
        <p:txBody>
          <a:bodyPr>
            <a:normAutofit/>
          </a:bodyPr>
          <a:lstStyle/>
          <a:p>
            <a:r>
              <a:rPr lang="en-US" sz="3600" dirty="0"/>
              <a:t>Puberty starting</a:t>
            </a:r>
          </a:p>
          <a:p>
            <a:pPr lvl="1"/>
            <a:r>
              <a:rPr lang="en-US" sz="3200" dirty="0"/>
              <a:t>May start questioning their sexuality/gender</a:t>
            </a:r>
          </a:p>
          <a:p>
            <a:r>
              <a:rPr lang="en-US" sz="3600" dirty="0"/>
              <a:t>Increase sexual interest begins</a:t>
            </a:r>
          </a:p>
          <a:p>
            <a:r>
              <a:rPr lang="en-US" sz="3600" dirty="0"/>
              <a:t>Body changes start to evoke both curiosity and anxiety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685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299E8-5FB3-A8AA-236E-96BD51C7A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adolescence (10-13 years old)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C62B7-C9F1-AAF5-CF6C-D7FDAA54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53753"/>
            <a:ext cx="11405507" cy="4269461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Cognitive development at this stage</a:t>
            </a:r>
          </a:p>
          <a:p>
            <a:pPr lvl="1"/>
            <a:r>
              <a:rPr lang="en-US" sz="2800" dirty="0"/>
              <a:t>More concrete and “black and white”, “all or nothing” thinking.  Limited capacity for abstract thought.</a:t>
            </a:r>
          </a:p>
          <a:p>
            <a:pPr lvl="1"/>
            <a:r>
              <a:rPr lang="en-US" sz="2800" dirty="0"/>
              <a:t>Start to become more socially aware and become more self conscious about their appearance</a:t>
            </a:r>
          </a:p>
          <a:p>
            <a:pPr lvl="1"/>
            <a:r>
              <a:rPr lang="en-US" sz="2800" dirty="0"/>
              <a:t>Start to develop deeper moral thinking</a:t>
            </a:r>
          </a:p>
          <a:p>
            <a:pPr lvl="1"/>
            <a:r>
              <a:rPr lang="en-US" sz="2800" dirty="0"/>
              <a:t>Starting to express more independence, more need for privacy and start to react more strongly when limits are enforced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49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5112-6793-456C-18D9-06D56F825C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Youth- CIT </a:t>
            </a:r>
            <a:br>
              <a:rPr lang="en-US" dirty="0"/>
            </a:br>
            <a:r>
              <a:rPr lang="en-US" dirty="0"/>
              <a:t>Trauma, ACES and Developmental Stages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B9737-0C54-884F-0E46-B37D70675A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Monica bellucci, </a:t>
            </a:r>
            <a:r>
              <a:rPr lang="en-US" dirty="0" err="1"/>
              <a:t>M.ed</a:t>
            </a:r>
            <a:r>
              <a:rPr lang="en-US" dirty="0"/>
              <a:t>, </a:t>
            </a:r>
            <a:r>
              <a:rPr lang="en-US" dirty="0" err="1"/>
              <a:t>lmhc</a:t>
            </a:r>
            <a:r>
              <a:rPr lang="en-US" dirty="0"/>
              <a:t> – western ma </a:t>
            </a:r>
            <a:r>
              <a:rPr lang="en-US" dirty="0" err="1"/>
              <a:t>cit</a:t>
            </a:r>
            <a:r>
              <a:rPr lang="en-US" dirty="0"/>
              <a:t>- </a:t>
            </a:r>
            <a:r>
              <a:rPr lang="en-US" dirty="0" err="1"/>
              <a:t>ttac</a:t>
            </a:r>
            <a:r>
              <a:rPr lang="en-US" dirty="0"/>
              <a:t> clinical coordinator</a:t>
            </a:r>
          </a:p>
          <a:p>
            <a:r>
              <a:rPr lang="en-US" dirty="0"/>
              <a:t>Lieutenant Christopher Bonnett - Montague Police department</a:t>
            </a:r>
          </a:p>
        </p:txBody>
      </p:sp>
    </p:spTree>
    <p:extLst>
      <p:ext uri="{BB962C8B-B14F-4D97-AF65-F5344CB8AC3E}">
        <p14:creationId xmlns:p14="http://schemas.microsoft.com/office/powerpoint/2010/main" val="2940871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DD57-1DE7-CC9B-A978-F54857A96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Middle adolescence (14-17 years old)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FD535-097D-F813-ED4D-306617FC1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29" y="2015732"/>
            <a:ext cx="11070771" cy="403774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Puberty and sexual interests and desire continue to grow </a:t>
            </a:r>
          </a:p>
          <a:p>
            <a:r>
              <a:rPr lang="en-US" sz="2400" dirty="0"/>
              <a:t>Less time wanting to spend with family, increased need to spend time with friends</a:t>
            </a:r>
          </a:p>
          <a:p>
            <a:r>
              <a:rPr lang="en-US" sz="2400" dirty="0"/>
              <a:t>Increased need for independence and pushing back against parents and authority figures, while at the same time increased need for peer/social interdependence</a:t>
            </a:r>
          </a:p>
          <a:p>
            <a:r>
              <a:rPr lang="en-US" sz="2400" dirty="0"/>
              <a:t>Emotions and impulses drive many decision-making experiences (foot is on the “gas” in the emotion, impulse and pleasure-seeking part of the brain at this stage, and the part of the brain that controls the “brakes” is not developed fully at this time.)</a:t>
            </a:r>
          </a:p>
          <a:p>
            <a:r>
              <a:rPr lang="en-US" sz="2400" dirty="0"/>
              <a:t>Peer Pressure and desire for social acceptance is at its highest point during the stage</a:t>
            </a:r>
          </a:p>
        </p:txBody>
      </p:sp>
    </p:spTree>
    <p:extLst>
      <p:ext uri="{BB962C8B-B14F-4D97-AF65-F5344CB8AC3E}">
        <p14:creationId xmlns:p14="http://schemas.microsoft.com/office/powerpoint/2010/main" val="1776223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033EE-585E-3412-E007-CBE6244C4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adolescence/young adulthood (18-21 years old)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DF2B1-0946-FC7C-AB8F-AC5F455B3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686" y="2015732"/>
            <a:ext cx="10352313" cy="3903375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More cognitive/frontal lobe development than physical development at this stage</a:t>
            </a:r>
          </a:p>
          <a:p>
            <a:r>
              <a:rPr lang="en-US" sz="2800" dirty="0"/>
              <a:t>Better impulse control, future planning, delayed gratification, as the “break” part of the brain becomes more developed</a:t>
            </a:r>
          </a:p>
          <a:p>
            <a:r>
              <a:rPr lang="en-US" sz="2800" dirty="0"/>
              <a:t>Begin having a stronger sense of identity and own personal values separate from peer groups</a:t>
            </a:r>
          </a:p>
          <a:p>
            <a:r>
              <a:rPr lang="en-US" sz="2800" dirty="0"/>
              <a:t>Continue with increase independence, stronger friendships and romantic relationships begin.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420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DD347-A4BA-7E4A-4C21-CE70B5539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Adolescence behaviors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A84D6-6D10-DF53-72AA-49F4781FA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2" y="1853754"/>
            <a:ext cx="9603275" cy="3895211"/>
          </a:xfrm>
        </p:spPr>
        <p:txBody>
          <a:bodyPr>
            <a:noAutofit/>
          </a:bodyPr>
          <a:lstStyle/>
          <a:p>
            <a:r>
              <a:rPr lang="en-US" sz="3200" dirty="0"/>
              <a:t>Defiance to authority</a:t>
            </a:r>
          </a:p>
          <a:p>
            <a:r>
              <a:rPr lang="en-US" sz="3200" dirty="0"/>
              <a:t>Caring more about what friends think than what parents think</a:t>
            </a:r>
          </a:p>
          <a:p>
            <a:r>
              <a:rPr lang="en-US" sz="3200" dirty="0"/>
              <a:t>Experimenting with sexual behavior (i.e., sexting)</a:t>
            </a:r>
          </a:p>
          <a:p>
            <a:r>
              <a:rPr lang="en-US" sz="3200" dirty="0"/>
              <a:t>Experimenting with drugs and alcohol</a:t>
            </a:r>
          </a:p>
          <a:p>
            <a:r>
              <a:rPr lang="en-US" sz="3200" dirty="0"/>
              <a:t>Unsafe Driving</a:t>
            </a:r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206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13F5D-EE84-FC20-49EE-82644A4A6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Adolescence behaviors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37C69-7D05-474E-5904-83080921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58582"/>
            <a:ext cx="9603275" cy="4267081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Risky or unsafe behaviors which can be for their own thrill or to impress others</a:t>
            </a:r>
          </a:p>
          <a:p>
            <a:r>
              <a:rPr lang="en-US" sz="2600" dirty="0"/>
              <a:t>Trespassing and property crime</a:t>
            </a:r>
          </a:p>
          <a:p>
            <a:r>
              <a:rPr lang="en-US" sz="2600" dirty="0"/>
              <a:t>Allegiance to friends and need to protect reputation can lead to threats and fighting</a:t>
            </a:r>
          </a:p>
          <a:p>
            <a:r>
              <a:rPr lang="en-US" sz="2600" dirty="0"/>
              <a:t>Focus on the self resulting in a lack of consideration for potentially disturbing others (e.g., being loud, trespassing on private property, using foul language around families)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748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7B5FC-7898-BB5F-299C-EF68C408A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of peer influence on adolescence brain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AE6D9-1F16-1B87-4DFE-CC64DC491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driving study: exposure to peers doubled the risk taking behavior of adolescents.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“The presence of peers makes adolescents and youth, but not adults, more likely to take risks and more likely to make risky decisions.”</a:t>
            </a:r>
          </a:p>
        </p:txBody>
      </p:sp>
    </p:spTree>
    <p:extLst>
      <p:ext uri="{BB962C8B-B14F-4D97-AF65-F5344CB8AC3E}">
        <p14:creationId xmlns:p14="http://schemas.microsoft.com/office/powerpoint/2010/main" val="1934520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E9423-9FBC-C723-8968-8C35E77B0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5FC42A-E898-C31A-0BB6-2F101F1C1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86" r="12482" b="6812"/>
          <a:stretch/>
        </p:blipFill>
        <p:spPr>
          <a:xfrm>
            <a:off x="0" y="16328"/>
            <a:ext cx="12192000" cy="6164826"/>
          </a:xfrm>
        </p:spPr>
      </p:pic>
    </p:spTree>
    <p:extLst>
      <p:ext uri="{BB962C8B-B14F-4D97-AF65-F5344CB8AC3E}">
        <p14:creationId xmlns:p14="http://schemas.microsoft.com/office/powerpoint/2010/main" val="2689636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9819A-1C86-AB86-79C5-83E34B5C4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examples of atypical childhood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C329E-871E-0B45-88AB-C49CB7FB4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Parentified</a:t>
            </a:r>
          </a:p>
          <a:p>
            <a:r>
              <a:rPr lang="en-US" sz="2800" dirty="0"/>
              <a:t>Extremely poor impulse control</a:t>
            </a:r>
          </a:p>
          <a:p>
            <a:r>
              <a:rPr lang="en-US" sz="2800" dirty="0"/>
              <a:t>“Adult knowledge” but limited insight or context to understand nuances and abstract nature</a:t>
            </a:r>
          </a:p>
          <a:p>
            <a:r>
              <a:rPr lang="en-US" sz="2800" dirty="0"/>
              <a:t>Younger behaviors than age, bed wetting, temper tantrums</a:t>
            </a:r>
          </a:p>
        </p:txBody>
      </p:sp>
    </p:spTree>
    <p:extLst>
      <p:ext uri="{BB962C8B-B14F-4D97-AF65-F5344CB8AC3E}">
        <p14:creationId xmlns:p14="http://schemas.microsoft.com/office/powerpoint/2010/main" val="1871003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AB9C-AEED-CDDF-6EBF-22277D26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that can contribute to Atypical development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B0D0E-9370-0721-FB38-3A1EF2AA1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Trauma</a:t>
            </a:r>
          </a:p>
          <a:p>
            <a:r>
              <a:rPr lang="en-US" sz="2800" dirty="0"/>
              <a:t>Intergenerational trauma</a:t>
            </a:r>
          </a:p>
          <a:p>
            <a:r>
              <a:rPr lang="en-US" sz="2800" dirty="0"/>
              <a:t>Neurological</a:t>
            </a:r>
          </a:p>
          <a:p>
            <a:r>
              <a:rPr lang="en-US" sz="2800" dirty="0"/>
              <a:t>Genetics</a:t>
            </a:r>
          </a:p>
          <a:p>
            <a:r>
              <a:rPr lang="en-US" sz="2800" dirty="0"/>
              <a:t>Mental Health</a:t>
            </a:r>
          </a:p>
        </p:txBody>
      </p:sp>
    </p:spTree>
    <p:extLst>
      <p:ext uri="{BB962C8B-B14F-4D97-AF65-F5344CB8AC3E}">
        <p14:creationId xmlns:p14="http://schemas.microsoft.com/office/powerpoint/2010/main" val="2284953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B06F8-6363-D86B-9A05-F1D616EF1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Generational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02B5B-46B7-EF6B-569F-A90B31756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Is generational trauma nature or nurture?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5400" u="sng" dirty="0"/>
              <a:t>It is Both</a:t>
            </a:r>
          </a:p>
          <a:p>
            <a:endParaRPr lang="en-US" sz="5400" dirty="0"/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0252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22F78-17D6-68F9-E956-86AAD4B85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Generational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7E0FF-341B-3273-6FF5-478DE5AC4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530082"/>
            <a:ext cx="9603275" cy="286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231F20"/>
                </a:solidFill>
                <a:latin typeface="Proxima Nova"/>
              </a:rPr>
              <a:t>There is scientific </a:t>
            </a:r>
            <a:r>
              <a:rPr lang="en-US" sz="3200" b="0" i="0" dirty="0">
                <a:solidFill>
                  <a:srgbClr val="231F20"/>
                </a:solidFill>
                <a:effectLst/>
                <a:latin typeface="Proxima Nova"/>
              </a:rPr>
              <a:t>evidence that trauma can be passed between generations epigenetically, which means that trauma experienced by an ancestor may affect the way your genes are expressed.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61826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B82EA-56CB-CE35-5586-463ED9BC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2AA2B-36BB-78F3-649E-DCE6ABAA0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Participants will be able to identify childhood trauma and how that affects the child’s developing brain</a:t>
            </a:r>
          </a:p>
          <a:p>
            <a:r>
              <a:rPr lang="en-US" sz="2200" dirty="0"/>
              <a:t>Participants will gain knowledge on ACE’s (Adverse Childhood Experiences) and how it impacts all areas of functioning throughout a persons life span and puts individuals at a greater risk for justice system involvement.</a:t>
            </a:r>
          </a:p>
          <a:p>
            <a:r>
              <a:rPr lang="en-US" sz="2200" dirty="0"/>
              <a:t>Participants will gain better understanding of the three stages of adolescent development and developmental milestones of adolescence</a:t>
            </a:r>
          </a:p>
          <a:p>
            <a:r>
              <a:rPr lang="en-US" sz="2200" dirty="0"/>
              <a:t>Participants will gain better understanding of generational trauma</a:t>
            </a:r>
          </a:p>
          <a:p>
            <a:r>
              <a:rPr lang="en-US" sz="2200" dirty="0"/>
              <a:t>Participants will understand practical skills on how to interact with youth when in a “crisis” state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6A0F-40D2-3DE0-B6A0-1D3B3B7C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Punishment as a means for effective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E3681-AC1D-980E-A98E-3338625B5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198" y="1668554"/>
            <a:ext cx="10258882" cy="42783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We all want accountability….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“Saying that youth should be held accountable is not the same as saying that they should be punished.”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EAE01E-F400-E15A-DC12-76B55D46DC2E}"/>
              </a:ext>
            </a:extLst>
          </p:cNvPr>
          <p:cNvSpPr txBox="1"/>
          <p:nvPr/>
        </p:nvSpPr>
        <p:spPr>
          <a:xfrm>
            <a:off x="4425305" y="3254016"/>
            <a:ext cx="1598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387947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6A0F-40D2-3DE0-B6A0-1D3B3B7C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Punishment as a means for effective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E3681-AC1D-980E-A98E-3338625B5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59" y="2312894"/>
            <a:ext cx="11212401" cy="240091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>
              <a:solidFill>
                <a:srgbClr val="444444"/>
              </a:solidFill>
              <a:latin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en-US" sz="2800" b="1" i="1" dirty="0">
                <a:solidFill>
                  <a:srgbClr val="444444"/>
                </a:solidFill>
                <a:latin typeface="Open Sans" panose="020B0606030504020204" pitchFamily="34" charset="0"/>
              </a:rPr>
              <a:t>P</a:t>
            </a:r>
            <a:r>
              <a:rPr lang="en-US" sz="2800" b="1" i="1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unishment does nothing to address the root cause of the defiant act…. </a:t>
            </a:r>
          </a:p>
          <a:p>
            <a:pPr marL="0" indent="0" algn="ctr">
              <a:buNone/>
            </a:pPr>
            <a:endParaRPr lang="en-US" sz="2800" b="1" i="1" dirty="0">
              <a:solidFill>
                <a:srgbClr val="444444"/>
              </a:solidFill>
              <a:effectLst/>
              <a:latin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en-US" sz="2800" b="1" i="1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…and thus, has little effectiveness to bring about change</a:t>
            </a:r>
            <a:endParaRPr lang="en-US" sz="2800" b="1" i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73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90EA2-AE87-0426-9100-DE76C83DD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i="0" u="none" strike="noStrike" dirty="0">
                <a:solidFill>
                  <a:srgbClr val="3F3F3F"/>
                </a:solidFill>
                <a:effectLst/>
                <a:latin typeface="Calibri" panose="020F0502020204030204" pitchFamily="34" charset="0"/>
              </a:rPr>
              <a:t>Officer Safety and De-Escalation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DE427-984A-5EBE-7456-222FB8743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776" y="2164702"/>
            <a:ext cx="10716207" cy="3301643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3F3F3F"/>
                </a:solidFill>
                <a:effectLst/>
                <a:latin typeface="Calibri" panose="020F0502020204030204" pitchFamily="34" charset="0"/>
              </a:rPr>
              <a:t>We understand that officer safety is paramount when entering onto a situation with many unknowns. </a:t>
            </a:r>
            <a:endParaRPr lang="en-US" sz="2800" b="0" i="0" u="none" strike="noStrike" dirty="0">
              <a:solidFill>
                <a:srgbClr val="E48312"/>
              </a:solidFill>
              <a:effectLst/>
              <a:latin typeface="Noto Sans Symbols"/>
            </a:endParaRPr>
          </a:p>
          <a:p>
            <a:pPr rtl="0" fontAlgn="base"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3F3F3F"/>
                </a:solidFill>
                <a:effectLst/>
                <a:latin typeface="Calibri" panose="020F0502020204030204" pitchFamily="34" charset="0"/>
              </a:rPr>
              <a:t>The skills we discuss are best practices for </a:t>
            </a:r>
            <a:r>
              <a:rPr lang="en-US" sz="2800" b="1" i="1" u="none" strike="noStrike" dirty="0">
                <a:solidFill>
                  <a:srgbClr val="3F3F3F"/>
                </a:solidFill>
                <a:effectLst/>
                <a:latin typeface="Calibri" panose="020F0502020204030204" pitchFamily="34" charset="0"/>
              </a:rPr>
              <a:t>after</a:t>
            </a:r>
            <a:r>
              <a:rPr lang="en-US" sz="2800" b="0" i="0" u="none" strike="noStrike" dirty="0">
                <a:solidFill>
                  <a:srgbClr val="3F3F3F"/>
                </a:solidFill>
                <a:effectLst/>
                <a:latin typeface="Calibri" panose="020F0502020204030204" pitchFamily="34" charset="0"/>
              </a:rPr>
              <a:t> officers have determined that the situation is safe and secure.</a:t>
            </a:r>
            <a:endParaRPr lang="en-US" sz="2800" b="0" i="0" u="none" strike="noStrike" dirty="0">
              <a:solidFill>
                <a:srgbClr val="E48312"/>
              </a:solidFill>
              <a:effectLst/>
              <a:latin typeface="Noto Sans Symbol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18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7575-407A-6D06-0F70-B8808F2D4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569" y="725209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en-US" b="0" i="0" u="none" strike="noStrike" dirty="0">
                <a:solidFill>
                  <a:srgbClr val="3F3F3F"/>
                </a:solidFill>
                <a:effectLst/>
                <a:latin typeface="Calibri" panose="020F0502020204030204" pitchFamily="34" charset="0"/>
              </a:rPr>
              <a:t>Perceptions of Procedural Fairness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42250-7FFA-5A50-1284-C9FBE91DC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56" y="2015732"/>
            <a:ext cx="11537302" cy="3983852"/>
          </a:xfrm>
        </p:spPr>
        <p:txBody>
          <a:bodyPr>
            <a:normAutofit fontScale="92500"/>
          </a:bodyPr>
          <a:lstStyle/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dirty="0">
                <a:solidFill>
                  <a:srgbClr val="3F3F3F"/>
                </a:solidFill>
                <a:effectLst/>
                <a:latin typeface="Calibri" panose="020F0502020204030204" pitchFamily="34" charset="0"/>
              </a:rPr>
              <a:t>“Findings showed that adolescents’ perceptions of procedural fairness are based on the degree to which they were given the opportunity to express their feelings or concerns, the neutrality and fact-based quality of the decision-making process, whether the youth was treated with respect and politeness, and whether the authorities appeared to be acting out of benevolent and caring motives…”</a:t>
            </a:r>
            <a:endParaRPr lang="en-US" sz="3200" b="0" i="0" u="none" strike="noStrike" dirty="0">
              <a:solidFill>
                <a:srgbClr val="E48312"/>
              </a:solidFill>
              <a:effectLst/>
              <a:latin typeface="Calibri" panose="020F0502020204030204" pitchFamily="34" charset="0"/>
            </a:endParaRPr>
          </a:p>
          <a:p>
            <a:pPr marL="457200" lvl="1" indent="0" algn="r" fontAlgn="base">
              <a:spcBef>
                <a:spcPts val="1400"/>
              </a:spcBef>
              <a:buNone/>
            </a:pPr>
            <a:r>
              <a:rPr lang="en-US" sz="1400" b="0" i="1" u="none" strike="noStrike" dirty="0">
                <a:solidFill>
                  <a:srgbClr val="3F3F3F"/>
                </a:solidFill>
                <a:effectLst/>
                <a:latin typeface="Calibri" panose="020F0502020204030204" pitchFamily="34" charset="0"/>
              </a:rPr>
              <a:t>-Reforming Juvenile Justice:  A Developmental Approach, National Research Council, 2013, p193.</a:t>
            </a:r>
            <a:endParaRPr lang="en-US" sz="1400" b="0" i="1" u="none" strike="noStrike" dirty="0">
              <a:solidFill>
                <a:srgbClr val="E48312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086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47DF6-E54C-82E5-3382-72A2BBE4C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listening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B95A9-301B-4C78-6BB4-37D08071E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603" y="2015732"/>
            <a:ext cx="10405579" cy="395476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Listening to hear, and not necessarily to respond</a:t>
            </a:r>
          </a:p>
          <a:p>
            <a:r>
              <a:rPr lang="en-US" sz="2400" dirty="0"/>
              <a:t>Mirroring other persons tone, body language (if appropriate) </a:t>
            </a:r>
          </a:p>
          <a:p>
            <a:r>
              <a:rPr lang="en-US" sz="2400" dirty="0"/>
              <a:t>Reflective language, repeating back to them what you heard to make sure you understood.</a:t>
            </a:r>
          </a:p>
          <a:p>
            <a:r>
              <a:rPr lang="en-US" sz="2400" dirty="0"/>
              <a:t>Validation emotions, not behaviors</a:t>
            </a:r>
          </a:p>
          <a:p>
            <a:pPr lvl="1"/>
            <a:r>
              <a:rPr lang="en-US" sz="2000" dirty="0"/>
              <a:t>How a child is </a:t>
            </a:r>
            <a:r>
              <a:rPr lang="en-US" sz="2000" b="1" i="1" dirty="0"/>
              <a:t>feeling</a:t>
            </a:r>
            <a:r>
              <a:rPr lang="en-US" sz="2000" dirty="0"/>
              <a:t> is not wrong, even if their </a:t>
            </a:r>
            <a:r>
              <a:rPr lang="en-US" sz="2000" b="1" i="1" dirty="0"/>
              <a:t>behavior</a:t>
            </a:r>
            <a:r>
              <a:rPr lang="en-US" sz="2000" dirty="0"/>
              <a:t> was/is – </a:t>
            </a:r>
            <a:r>
              <a:rPr lang="en-US" sz="2000" b="1" dirty="0"/>
              <a:t>there is a difference</a:t>
            </a:r>
            <a:endParaRPr lang="en-US" sz="2000" dirty="0"/>
          </a:p>
          <a:p>
            <a:r>
              <a:rPr lang="en-US" sz="2400" dirty="0"/>
              <a:t>Do not just state “facts”</a:t>
            </a:r>
          </a:p>
          <a:p>
            <a:r>
              <a:rPr lang="en-US" sz="2400" dirty="0"/>
              <a:t>Behaviors are a form of communication, and typically communicate an emotion</a:t>
            </a:r>
          </a:p>
        </p:txBody>
      </p:sp>
    </p:spTree>
    <p:extLst>
      <p:ext uri="{BB962C8B-B14F-4D97-AF65-F5344CB8AC3E}">
        <p14:creationId xmlns:p14="http://schemas.microsoft.com/office/powerpoint/2010/main" val="222779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364D-6E1F-8014-83F8-61A3999EF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Control, Predictability, and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5B154-37A5-3A60-D56D-6DB3B9901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713" y="2015732"/>
            <a:ext cx="10625622" cy="3544016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Control</a:t>
            </a:r>
            <a:r>
              <a:rPr lang="en-US" sz="2400" dirty="0"/>
              <a:t> – look for ways to ask permission when ever possible, give choice when ever possible</a:t>
            </a:r>
          </a:p>
          <a:p>
            <a:r>
              <a:rPr lang="en-US" sz="2400" b="1" u="sng" dirty="0"/>
              <a:t>Predictability</a:t>
            </a:r>
            <a:r>
              <a:rPr lang="en-US" sz="2400" dirty="0"/>
              <a:t> – state your intentions clearly and in short form.  Let them know next steps, by breaking them down. </a:t>
            </a:r>
          </a:p>
          <a:p>
            <a:r>
              <a:rPr lang="en-US" sz="2400" b="1" u="sng" dirty="0"/>
              <a:t>Safety</a:t>
            </a:r>
            <a:r>
              <a:rPr lang="en-US" sz="2400" dirty="0"/>
              <a:t> - increasing control and predictability will increase a persons feeling of safety.  Other ways to increase safety is space, tone of voice and body language. </a:t>
            </a:r>
          </a:p>
        </p:txBody>
      </p:sp>
    </p:spTree>
    <p:extLst>
      <p:ext uri="{BB962C8B-B14F-4D97-AF65-F5344CB8AC3E}">
        <p14:creationId xmlns:p14="http://schemas.microsoft.com/office/powerpoint/2010/main" val="228325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83AFE-142A-DB90-06DE-6D101B12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De-escalation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B1B01-56BB-AF8A-B498-EB771A293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State your intent</a:t>
            </a:r>
          </a:p>
          <a:p>
            <a:pPr marL="0" indent="0">
              <a:buNone/>
            </a:pPr>
            <a:r>
              <a:rPr lang="en-US" sz="2800" dirty="0"/>
              <a:t>         	“I am _____, I am here to help, can I ask you your name?”</a:t>
            </a:r>
          </a:p>
          <a:p>
            <a:pPr marL="0" indent="0">
              <a:buNone/>
            </a:pPr>
            <a:r>
              <a:rPr lang="en-US" sz="2800" dirty="0"/>
              <a:t>Praise down to calm down</a:t>
            </a:r>
          </a:p>
          <a:p>
            <a:pPr lvl="1"/>
            <a:r>
              <a:rPr lang="en-US" sz="2400" dirty="0"/>
              <a:t>	Give expectation </a:t>
            </a:r>
          </a:p>
          <a:p>
            <a:pPr lvl="1"/>
            <a:r>
              <a:rPr lang="en-US" sz="2400" dirty="0"/>
              <a:t>	Break expectation down into smaller parts</a:t>
            </a:r>
          </a:p>
          <a:p>
            <a:pPr lvl="1"/>
            <a:r>
              <a:rPr lang="en-US" sz="2400" dirty="0"/>
              <a:t>	Look for behaviors to praise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7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83AFE-142A-DB90-06DE-6D101B12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De-escalation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B1B01-56BB-AF8A-B498-EB771A293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942" y="2015732"/>
            <a:ext cx="10738087" cy="3558685"/>
          </a:xfrm>
        </p:spPr>
        <p:txBody>
          <a:bodyPr>
            <a:normAutofit/>
          </a:bodyPr>
          <a:lstStyle/>
          <a:p>
            <a:r>
              <a:rPr lang="en-US" sz="2800" dirty="0"/>
              <a:t>Give choice before voice (once child is visibly calmer)</a:t>
            </a:r>
          </a:p>
          <a:p>
            <a:r>
              <a:rPr lang="en-US" sz="2800" dirty="0"/>
              <a:t>Tell them your short expectations before giving them a chance to speak by given choice. </a:t>
            </a:r>
          </a:p>
          <a:p>
            <a:r>
              <a:rPr lang="en-US" sz="2800" dirty="0"/>
              <a:t>Example:  “I want to hear your side of things, but only if you keep your volume down and hands to yourself.  Do you need to go for a short walk first to calm down, or do you feel ready to speak now?”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331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BEEB1-8E3A-7E39-502A-16B4BCC16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“tools” to help regulate  and turn frontal lob back “online”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06AB7-41AA-60BD-91A3-52D54F478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77008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Breathing</a:t>
            </a:r>
          </a:p>
          <a:p>
            <a:r>
              <a:rPr lang="en-US" sz="2800" dirty="0"/>
              <a:t>Water</a:t>
            </a:r>
          </a:p>
          <a:p>
            <a:r>
              <a:rPr lang="en-US" sz="2800" dirty="0"/>
              <a:t>Sensory input or elimination </a:t>
            </a:r>
          </a:p>
          <a:p>
            <a:r>
              <a:rPr lang="en-US" sz="2800" dirty="0"/>
              <a:t>grounding exercises- smells, tastes sights sounds touch</a:t>
            </a:r>
          </a:p>
          <a:p>
            <a:r>
              <a:rPr lang="en-US" sz="2800" dirty="0"/>
              <a:t>War heads (strong tasting)</a:t>
            </a:r>
          </a:p>
          <a:p>
            <a:r>
              <a:rPr lang="en-US" sz="2800" dirty="0"/>
              <a:t>Playdough</a:t>
            </a:r>
          </a:p>
          <a:p>
            <a:r>
              <a:rPr lang="en-US" sz="2800" dirty="0"/>
              <a:t>Muscle tension (wall sits, planks)</a:t>
            </a:r>
          </a:p>
          <a:p>
            <a:r>
              <a:rPr lang="en-US" sz="2800" dirty="0"/>
              <a:t>Playfulness/Humor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65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2A26-638F-478F-0499-55B460F91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C2D30"/>
                </a:solidFill>
                <a:effectLst/>
                <a:latin typeface="Proxima Nova Semi Bold"/>
              </a:rPr>
              <a:t>The neocortex and “lizard brain” (review)</a:t>
            </a:r>
            <a:br>
              <a:rPr lang="en-US" b="0" i="0" dirty="0">
                <a:solidFill>
                  <a:srgbClr val="2C2D30"/>
                </a:solidFill>
                <a:effectLst/>
                <a:latin typeface="Proxima Nova Semi Bold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76991-DAB4-8996-7070-1E2CD9FAB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493" y="2015732"/>
            <a:ext cx="10826105" cy="4037749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>
                <a:latin typeface="Proxima Nova Regular"/>
              </a:rPr>
              <a:t>T</a:t>
            </a:r>
            <a:r>
              <a:rPr lang="en-US" sz="2600" b="0" i="0" dirty="0">
                <a:effectLst/>
                <a:latin typeface="Proxima Nova Regular"/>
              </a:rPr>
              <a:t>he cerebral cortex, the frontal cortex, is the front structure of our brain.</a:t>
            </a:r>
          </a:p>
          <a:p>
            <a:r>
              <a:rPr lang="en-US" sz="2600" b="0" i="0" dirty="0">
                <a:effectLst/>
                <a:latin typeface="Proxima Nova Regular"/>
              </a:rPr>
              <a:t>It contains most of our language abilities. This hemisphere of the brain processes information in an explicit, logical, analytical, and linear fashion.</a:t>
            </a:r>
          </a:p>
          <a:p>
            <a:r>
              <a:rPr lang="en-US" sz="2600" i="0" dirty="0">
                <a:effectLst/>
                <a:latin typeface="Proxima Nova Regular"/>
              </a:rPr>
              <a:t>It’s important for our functioning in a health lifestyle, that everything is integrated and linked</a:t>
            </a:r>
            <a:r>
              <a:rPr lang="en-US" sz="2600" b="0" i="0" dirty="0">
                <a:effectLst/>
                <a:latin typeface="Proxima Nova Regular"/>
              </a:rPr>
              <a:t>.</a:t>
            </a:r>
          </a:p>
          <a:p>
            <a:r>
              <a:rPr lang="en-US" sz="2600" b="1" dirty="0">
                <a:solidFill>
                  <a:srgbClr val="2C2D30"/>
                </a:solidFill>
                <a:latin typeface="Proxima Nova Regular"/>
              </a:rPr>
              <a:t>This part of the brain is not fully developed until around age 25</a:t>
            </a:r>
          </a:p>
          <a:p>
            <a:r>
              <a:rPr lang="en-US" sz="2600" b="1" dirty="0">
                <a:solidFill>
                  <a:srgbClr val="2C2D30"/>
                </a:solidFill>
                <a:latin typeface="Proxima Nova Regular"/>
              </a:rPr>
              <a:t>The biggest growth period for brain growth is ages birth – 2 years, 12-18, 2-12</a:t>
            </a:r>
          </a:p>
          <a:p>
            <a:r>
              <a:rPr lang="en-US" sz="2600" b="1" dirty="0">
                <a:solidFill>
                  <a:srgbClr val="2C2D30"/>
                </a:solidFill>
                <a:latin typeface="Proxima Nova Regular"/>
              </a:rPr>
              <a:t>The Neocortex or “frontal lobe” goes “offline” in times of high stress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411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B4EB-93B5-C225-D280-AA6AF2BCC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147F4-0CFD-2FA6-7FAA-31AEE85BF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Flight</a:t>
            </a:r>
          </a:p>
          <a:p>
            <a:r>
              <a:rPr lang="en-US" sz="3200" dirty="0"/>
              <a:t>Flight</a:t>
            </a:r>
          </a:p>
          <a:p>
            <a:r>
              <a:rPr lang="en-US" sz="3200" dirty="0"/>
              <a:t>Freeze </a:t>
            </a:r>
          </a:p>
          <a:p>
            <a:r>
              <a:rPr lang="en-US" sz="3200" dirty="0"/>
              <a:t>Appease (Fawn)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728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B0BDC-F264-0B53-EC5F-C44D9F79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traumatic is </a:t>
            </a:r>
            <a:r>
              <a:rPr lang="en-US" b="1" i="1" dirty="0"/>
              <a:t>not</a:t>
            </a:r>
            <a:r>
              <a:rPr lang="en-US" dirty="0"/>
              <a:t> always dramatic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8FB5EC-171A-9562-C907-CDE509B9B9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4953" y="2016125"/>
            <a:ext cx="5096418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063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4248E-BFE3-00BE-2D26-C6D9C024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humans need for biological (species) survival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C8820-C04B-5C06-4813-D2146F72D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i="1" dirty="0"/>
              <a:t>Food</a:t>
            </a:r>
          </a:p>
          <a:p>
            <a:r>
              <a:rPr lang="en-US" sz="2800" b="1" i="1" dirty="0"/>
              <a:t>Water</a:t>
            </a:r>
          </a:p>
          <a:p>
            <a:r>
              <a:rPr lang="en-US" sz="2800" b="1" i="1" dirty="0"/>
              <a:t>Shelter</a:t>
            </a:r>
          </a:p>
          <a:p>
            <a:r>
              <a:rPr lang="en-US" sz="2800" b="1" i="1" dirty="0"/>
              <a:t>Sex</a:t>
            </a:r>
          </a:p>
          <a:p>
            <a:r>
              <a:rPr lang="en-US" sz="2800" b="1" i="1" dirty="0"/>
              <a:t>Attachment/connection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460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8FC618-6DF8-9DBE-58E8-14569D23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Still face experiment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he Still Face Experiment  by Dr  Ed Tronick">
            <a:hlinkClick r:id="" action="ppaction://media"/>
            <a:extLst>
              <a:ext uri="{FF2B5EF4-FFF2-40B4-BE49-F238E27FC236}">
                <a16:creationId xmlns:a16="http://schemas.microsoft.com/office/drawing/2014/main" id="{EE9B82E2-4D15-5A3E-230B-EBCB7671DF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5610" y="1282360"/>
            <a:ext cx="6265683" cy="35341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09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FAFE0-36E2-B399-6815-879D12CA49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778" y="434257"/>
            <a:ext cx="1490662" cy="41519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Nadine burke </a:t>
            </a:r>
            <a:r>
              <a:rPr lang="en-US" sz="2400" dirty="0" err="1"/>
              <a:t>harris</a:t>
            </a:r>
            <a:r>
              <a:rPr lang="en-US" sz="2400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r>
              <a:rPr lang="en-US" b="1" i="1" dirty="0"/>
              <a:t>“the well”</a:t>
            </a:r>
          </a:p>
        </p:txBody>
      </p:sp>
      <p:pic>
        <p:nvPicPr>
          <p:cNvPr id="3" name="Online Media 2" title="How childhood trauma affects health across a lifetime | Nadine Burke Harris | TED">
            <a:hlinkClick r:id="" action="ppaction://media"/>
            <a:extLst>
              <a:ext uri="{FF2B5EF4-FFF2-40B4-BE49-F238E27FC236}">
                <a16:creationId xmlns:a16="http://schemas.microsoft.com/office/drawing/2014/main" id="{BA8FD9A6-D97B-BDDC-06D3-EFF7D69C34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15440" y="0"/>
            <a:ext cx="10576560" cy="597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17342</TotalTime>
  <Words>1867</Words>
  <Application>Microsoft Office PowerPoint</Application>
  <PresentationFormat>Widescreen</PresentationFormat>
  <Paragraphs>175</Paragraphs>
  <Slides>38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Gill Sans MT</vt:lpstr>
      <vt:lpstr>Noto Sans Symbols</vt:lpstr>
      <vt:lpstr>Open Sans</vt:lpstr>
      <vt:lpstr>Proxima Nova</vt:lpstr>
      <vt:lpstr>Proxima Nova Regular</vt:lpstr>
      <vt:lpstr>Proxima Nova Semi Bold</vt:lpstr>
      <vt:lpstr>Gallery</vt:lpstr>
      <vt:lpstr>PowerPoint Presentation</vt:lpstr>
      <vt:lpstr>Youth- CIT  Trauma, ACES and Developmental Stages</vt:lpstr>
      <vt:lpstr>Learning objectives</vt:lpstr>
      <vt:lpstr>The neocortex and “lizard brain” (review) </vt:lpstr>
      <vt:lpstr>Trauma Responses</vt:lpstr>
      <vt:lpstr>What is traumatic is not always dramatic</vt:lpstr>
      <vt:lpstr>What humans need for biological (species) survival</vt:lpstr>
      <vt:lpstr>Still face experiment </vt:lpstr>
      <vt:lpstr>Nadine burke harris     “the well”</vt:lpstr>
      <vt:lpstr>Adverse Childhood Experiences (ACES) Questionnaire </vt:lpstr>
      <vt:lpstr>Adverse Childhood Experiences (ACES) Questionnaire (cont)</vt:lpstr>
      <vt:lpstr>Adverse Childhood Experiences (ACES) Questionnaire (cont)</vt:lpstr>
      <vt:lpstr>Harlow’s Monkeys</vt:lpstr>
      <vt:lpstr>How the developing brain response to repeated ongoing childhood trauma</vt:lpstr>
      <vt:lpstr>Trauma and the developing teenage Brain</vt:lpstr>
      <vt:lpstr>PowerPoint Presentation</vt:lpstr>
      <vt:lpstr>adolescents are not just “mini adults” </vt:lpstr>
      <vt:lpstr>Early adolescence (10-13 years old)</vt:lpstr>
      <vt:lpstr>Early adolescence (10-13 years old)</vt:lpstr>
      <vt:lpstr>Middle adolescence (14-17 years old)</vt:lpstr>
      <vt:lpstr>Late adolescence/young adulthood (18-21 years old)</vt:lpstr>
      <vt:lpstr>Typical Adolescence behaviors</vt:lpstr>
      <vt:lpstr>Typical Adolescence behaviors</vt:lpstr>
      <vt:lpstr>Power of peer influence on adolescence brain</vt:lpstr>
      <vt:lpstr>PowerPoint Presentation</vt:lpstr>
      <vt:lpstr>Some examples of atypical childhood development</vt:lpstr>
      <vt:lpstr>Factors that can contribute to Atypical development </vt:lpstr>
      <vt:lpstr>Generational trauma</vt:lpstr>
      <vt:lpstr>Generational trauma</vt:lpstr>
      <vt:lpstr>Punishment as a means for effective results</vt:lpstr>
      <vt:lpstr>Punishment as a means for effective results</vt:lpstr>
      <vt:lpstr>Officer Safety and De-Escalation</vt:lpstr>
      <vt:lpstr>Perceptions of Procedural Fairness</vt:lpstr>
      <vt:lpstr>Active listening</vt:lpstr>
      <vt:lpstr>Control, Predictability, and safety</vt:lpstr>
      <vt:lpstr>De-escalation</vt:lpstr>
      <vt:lpstr>De-escalation</vt:lpstr>
      <vt:lpstr>Some “tools” to help regulate  and turn frontal lob back “online”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Youth- CIT  Trauma, ACES and Developmental Stages</dc:title>
  <dc:creator>monica bellucci;Christopher Bonnett</dc:creator>
  <cp:lastModifiedBy>monica bellucci</cp:lastModifiedBy>
  <cp:revision>4</cp:revision>
  <dcterms:created xsi:type="dcterms:W3CDTF">2024-04-09T14:17:33Z</dcterms:created>
  <dcterms:modified xsi:type="dcterms:W3CDTF">2024-04-29T11:36:35Z</dcterms:modified>
</cp:coreProperties>
</file>